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14" r:id="rId2"/>
    <p:sldMasterId id="2147483826" r:id="rId3"/>
    <p:sldMasterId id="2147483838" r:id="rId4"/>
    <p:sldMasterId id="2147483850" r:id="rId5"/>
    <p:sldMasterId id="2147483862" r:id="rId6"/>
    <p:sldMasterId id="2147483874" r:id="rId7"/>
  </p:sldMasterIdLst>
  <p:notesMasterIdLst>
    <p:notesMasterId r:id="rId19"/>
  </p:notesMasterIdLst>
  <p:handoutMasterIdLst>
    <p:handoutMasterId r:id="rId20"/>
  </p:handoutMasterIdLst>
  <p:sldIdLst>
    <p:sldId id="256" r:id="rId8"/>
    <p:sldId id="259" r:id="rId9"/>
    <p:sldId id="260" r:id="rId10"/>
    <p:sldId id="261" r:id="rId11"/>
    <p:sldId id="267" r:id="rId12"/>
    <p:sldId id="268" r:id="rId13"/>
    <p:sldId id="263" r:id="rId14"/>
    <p:sldId id="264" r:id="rId15"/>
    <p:sldId id="265" r:id="rId16"/>
    <p:sldId id="266" r:id="rId17"/>
    <p:sldId id="269" r:id="rId18"/>
  </p:sldIdLst>
  <p:sldSz cx="9144000" cy="6858000" type="screen4x3"/>
  <p:notesSz cx="6797675" cy="987425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FFFFCC"/>
    <a:srgbClr val="FFFF99"/>
    <a:srgbClr val="00FF00"/>
    <a:srgbClr val="FF0000"/>
    <a:srgbClr val="FFCC00"/>
    <a:srgbClr val="E1E1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rednji slo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3931" autoAdjust="0"/>
    <p:restoredTop sz="94700" autoAdjust="0"/>
  </p:normalViewPr>
  <p:slideViewPr>
    <p:cSldViewPr>
      <p:cViewPr>
        <p:scale>
          <a:sx n="50" d="100"/>
          <a:sy n="50" d="100"/>
        </p:scale>
        <p:origin x="-1272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48" y="-102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GB"/>
              <a:t>National youth council of Slovenia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GB"/>
              <a:t>Riga, 1st of April 2004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2DDFC59-F25B-4AE5-8A50-9269E15AF2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2929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GB"/>
              <a:t>National youth council of Slovenia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91063"/>
            <a:ext cx="4984750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GB"/>
              <a:t>Riga, 1st of April 2004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544A6CC-9971-45BF-85EB-B68B05C1A5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01204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National youth council of Slovenia</a:t>
            </a:r>
          </a:p>
        </p:txBody>
      </p:sp>
      <p:sp>
        <p:nvSpPr>
          <p:cNvPr id="3789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/>
              <a:t>Riga, 1st of April 2004</a:t>
            </a:r>
          </a:p>
        </p:txBody>
      </p:sp>
      <p:sp>
        <p:nvSpPr>
          <p:cNvPr id="378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F3C6E7-7DED-4FDC-80C1-390586D25E77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78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National youth council of Slovenia</a:t>
            </a:r>
          </a:p>
        </p:txBody>
      </p:sp>
      <p:sp>
        <p:nvSpPr>
          <p:cNvPr id="3789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/>
              <a:t>Riga, 1st of April 2004</a:t>
            </a:r>
          </a:p>
        </p:txBody>
      </p:sp>
      <p:sp>
        <p:nvSpPr>
          <p:cNvPr id="378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F3C6E7-7DED-4FDC-80C1-390586D25E77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378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National youth council of Slovenia</a:t>
            </a:r>
          </a:p>
        </p:txBody>
      </p:sp>
      <p:sp>
        <p:nvSpPr>
          <p:cNvPr id="3789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/>
              <a:t>Riga, 1st of April 2004</a:t>
            </a:r>
          </a:p>
        </p:txBody>
      </p:sp>
      <p:sp>
        <p:nvSpPr>
          <p:cNvPr id="378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F3C6E7-7DED-4FDC-80C1-390586D25E77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378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National youth council of Slovenia</a:t>
            </a:r>
          </a:p>
        </p:txBody>
      </p:sp>
      <p:sp>
        <p:nvSpPr>
          <p:cNvPr id="3789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/>
              <a:t>Riga, 1st of April 2004</a:t>
            </a:r>
          </a:p>
        </p:txBody>
      </p:sp>
      <p:sp>
        <p:nvSpPr>
          <p:cNvPr id="378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F3C6E7-7DED-4FDC-80C1-390586D25E7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78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National youth council of Slovenia</a:t>
            </a:r>
          </a:p>
        </p:txBody>
      </p:sp>
      <p:sp>
        <p:nvSpPr>
          <p:cNvPr id="3789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/>
              <a:t>Riga, 1st of April 2004</a:t>
            </a:r>
          </a:p>
        </p:txBody>
      </p:sp>
      <p:sp>
        <p:nvSpPr>
          <p:cNvPr id="378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F3C6E7-7DED-4FDC-80C1-390586D25E77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378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National youth council of Slovenia</a:t>
            </a:r>
          </a:p>
        </p:txBody>
      </p:sp>
      <p:sp>
        <p:nvSpPr>
          <p:cNvPr id="3789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/>
              <a:t>Riga, 1st of April 2004</a:t>
            </a:r>
          </a:p>
        </p:txBody>
      </p:sp>
      <p:sp>
        <p:nvSpPr>
          <p:cNvPr id="378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F3C6E7-7DED-4FDC-80C1-390586D25E77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378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National youth council of Slovenia</a:t>
            </a:r>
          </a:p>
        </p:txBody>
      </p:sp>
      <p:sp>
        <p:nvSpPr>
          <p:cNvPr id="3789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/>
              <a:t>Riga, 1st of April 2004</a:t>
            </a:r>
          </a:p>
        </p:txBody>
      </p:sp>
      <p:sp>
        <p:nvSpPr>
          <p:cNvPr id="378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F3C6E7-7DED-4FDC-80C1-390586D25E77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378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National youth council of Slovenia</a:t>
            </a:r>
          </a:p>
        </p:txBody>
      </p:sp>
      <p:sp>
        <p:nvSpPr>
          <p:cNvPr id="3789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/>
              <a:t>Riga, 1st of April 2004</a:t>
            </a:r>
          </a:p>
        </p:txBody>
      </p:sp>
      <p:sp>
        <p:nvSpPr>
          <p:cNvPr id="378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F3C6E7-7DED-4FDC-80C1-390586D25E77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378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National youth council of Slovenia</a:t>
            </a:r>
          </a:p>
        </p:txBody>
      </p:sp>
      <p:sp>
        <p:nvSpPr>
          <p:cNvPr id="3789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/>
              <a:t>Riga, 1st of April 2004</a:t>
            </a:r>
          </a:p>
        </p:txBody>
      </p:sp>
      <p:sp>
        <p:nvSpPr>
          <p:cNvPr id="378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F3C6E7-7DED-4FDC-80C1-390586D25E77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378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National youth council of Slovenia</a:t>
            </a:r>
          </a:p>
        </p:txBody>
      </p:sp>
      <p:sp>
        <p:nvSpPr>
          <p:cNvPr id="3789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/>
              <a:t>Riga, 1st of April 2004</a:t>
            </a:r>
          </a:p>
        </p:txBody>
      </p:sp>
      <p:sp>
        <p:nvSpPr>
          <p:cNvPr id="378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F3C6E7-7DED-4FDC-80C1-390586D25E77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378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National youth council of Slovenia</a:t>
            </a:r>
          </a:p>
        </p:txBody>
      </p:sp>
      <p:sp>
        <p:nvSpPr>
          <p:cNvPr id="3789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/>
              <a:t>Riga, 1st of April 2004</a:t>
            </a:r>
          </a:p>
        </p:txBody>
      </p:sp>
      <p:sp>
        <p:nvSpPr>
          <p:cNvPr id="378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F3C6E7-7DED-4FDC-80C1-390586D25E77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378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Mladinski svet Slovenije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E7C5C-6AD4-4FE8-8F37-E906FB06BB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Mladinski svet Slovenije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6CC8-1F45-4A28-BB25-3A2D1D2093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Mladinski svet Slovenije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79E8A-262F-4C9F-9FED-197CAB7004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7D78-35FB-4FA6-80E4-CDC5F8B6DA17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B5FB-66A2-4A1A-9CE6-DF27F931D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7D78-35FB-4FA6-80E4-CDC5F8B6DA17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B5FB-66A2-4A1A-9CE6-DF27F931D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7D78-35FB-4FA6-80E4-CDC5F8B6DA17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B5FB-66A2-4A1A-9CE6-DF27F931D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7D78-35FB-4FA6-80E4-CDC5F8B6DA17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B5FB-66A2-4A1A-9CE6-DF27F931D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7D78-35FB-4FA6-80E4-CDC5F8B6DA17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B5FB-66A2-4A1A-9CE6-DF27F931D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7D78-35FB-4FA6-80E4-CDC5F8B6DA17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B5FB-66A2-4A1A-9CE6-DF27F931D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7D78-35FB-4FA6-80E4-CDC5F8B6DA17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B5FB-66A2-4A1A-9CE6-DF27F931D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7D78-35FB-4FA6-80E4-CDC5F8B6DA17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B5FB-66A2-4A1A-9CE6-DF27F931D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Mladinski svet Slovenije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6584C-E163-46E5-8E5C-306D13BA37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7D78-35FB-4FA6-80E4-CDC5F8B6DA17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B5FB-66A2-4A1A-9CE6-DF27F931D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7D78-35FB-4FA6-80E4-CDC5F8B6DA17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B5FB-66A2-4A1A-9CE6-DF27F931D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7D78-35FB-4FA6-80E4-CDC5F8B6DA17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B5FB-66A2-4A1A-9CE6-DF27F931D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01B3-EAE4-437E-8837-A788BD0A0C9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C4D83-DAE6-4ABD-B62C-45744DFE63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01B3-EAE4-437E-8837-A788BD0A0C9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C4D83-DAE6-4ABD-B62C-45744DFE63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01B3-EAE4-437E-8837-A788BD0A0C9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C4D83-DAE6-4ABD-B62C-45744DFE63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01B3-EAE4-437E-8837-A788BD0A0C9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C4D83-DAE6-4ABD-B62C-45744DFE63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01B3-EAE4-437E-8837-A788BD0A0C9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C4D83-DAE6-4ABD-B62C-45744DFE63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01B3-EAE4-437E-8837-A788BD0A0C9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C4D83-DAE6-4ABD-B62C-45744DFE63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01B3-EAE4-437E-8837-A788BD0A0C9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C4D83-DAE6-4ABD-B62C-45744DFE63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Mladinski svet Slovenije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17EA0-E110-4FFB-94AF-567370C509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01B3-EAE4-437E-8837-A788BD0A0C9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C4D83-DAE6-4ABD-B62C-45744DFE63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01B3-EAE4-437E-8837-A788BD0A0C9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C4D83-DAE6-4ABD-B62C-45744DFE63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01B3-EAE4-437E-8837-A788BD0A0C9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C4D83-DAE6-4ABD-B62C-45744DFE63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01B3-EAE4-437E-8837-A788BD0A0C9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C4D83-DAE6-4ABD-B62C-45744DFE63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8173-21DC-454D-920F-823C0D6F6FAF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DB7B-8999-46F5-A8DC-A1B9F52A2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8173-21DC-454D-920F-823C0D6F6FAF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DB7B-8999-46F5-A8DC-A1B9F52A2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8173-21DC-454D-920F-823C0D6F6FAF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DB7B-8999-46F5-A8DC-A1B9F52A2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8173-21DC-454D-920F-823C0D6F6FAF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DB7B-8999-46F5-A8DC-A1B9F52A2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8173-21DC-454D-920F-823C0D6F6FAF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DB7B-8999-46F5-A8DC-A1B9F52A2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8173-21DC-454D-920F-823C0D6F6FAF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DB7B-8999-46F5-A8DC-A1B9F52A2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Mladinski svet Slovenije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1C57D-1278-48AD-8F4A-1AEC51D453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8173-21DC-454D-920F-823C0D6F6FAF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DB7B-8999-46F5-A8DC-A1B9F52A2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8173-21DC-454D-920F-823C0D6F6FAF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DB7B-8999-46F5-A8DC-A1B9F52A2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8173-21DC-454D-920F-823C0D6F6FAF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DB7B-8999-46F5-A8DC-A1B9F52A2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8173-21DC-454D-920F-823C0D6F6FAF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DB7B-8999-46F5-A8DC-A1B9F52A2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8173-21DC-454D-920F-823C0D6F6FAF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DB7B-8999-46F5-A8DC-A1B9F52A2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A144-3541-475A-AD7A-9E6A20A7CD67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48AB-F418-4F92-9424-086B38561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A144-3541-475A-AD7A-9E6A20A7CD67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48AB-F418-4F92-9424-086B38561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A144-3541-475A-AD7A-9E6A20A7CD67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48AB-F418-4F92-9424-086B38561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A144-3541-475A-AD7A-9E6A20A7CD67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48AB-F418-4F92-9424-086B38561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A144-3541-475A-AD7A-9E6A20A7CD67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48AB-F418-4F92-9424-086B38561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Mladinski svet Slovenije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4E521-5999-42FE-8DB6-86292E2293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A144-3541-475A-AD7A-9E6A20A7CD67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48AB-F418-4F92-9424-086B38561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A144-3541-475A-AD7A-9E6A20A7CD67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48AB-F418-4F92-9424-086B38561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A144-3541-475A-AD7A-9E6A20A7CD67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48AB-F418-4F92-9424-086B38561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A144-3541-475A-AD7A-9E6A20A7CD67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48AB-F418-4F92-9424-086B38561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A144-3541-475A-AD7A-9E6A20A7CD67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48AB-F418-4F92-9424-086B38561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A144-3541-475A-AD7A-9E6A20A7CD67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48AB-F418-4F92-9424-086B38561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7725C-5F97-470B-BAA1-CD6F9DF97761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1F33-20B1-4F0F-B93E-45A54B157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7725C-5F97-470B-BAA1-CD6F9DF97761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1F33-20B1-4F0F-B93E-45A54B157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7725C-5F97-470B-BAA1-CD6F9DF97761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1F33-20B1-4F0F-B93E-45A54B157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7725C-5F97-470B-BAA1-CD6F9DF97761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1F33-20B1-4F0F-B93E-45A54B157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Mladinski svet Slovenije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1A94A-7CF6-46D9-83DF-8F8C2A32A7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7725C-5F97-470B-BAA1-CD6F9DF97761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1F33-20B1-4F0F-B93E-45A54B157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7725C-5F97-470B-BAA1-CD6F9DF97761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1F33-20B1-4F0F-B93E-45A54B157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7725C-5F97-470B-BAA1-CD6F9DF97761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1F33-20B1-4F0F-B93E-45A54B157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7725C-5F97-470B-BAA1-CD6F9DF97761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1F33-20B1-4F0F-B93E-45A54B157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7725C-5F97-470B-BAA1-CD6F9DF97761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1F33-20B1-4F0F-B93E-45A54B157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7725C-5F97-470B-BAA1-CD6F9DF97761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1F33-20B1-4F0F-B93E-45A54B157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7725C-5F97-470B-BAA1-CD6F9DF97761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1F33-20B1-4F0F-B93E-45A54B157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74DE-7181-4CE3-87BB-7778B5CA61F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FEAF-24C7-44A0-89BE-031E2C40D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74DE-7181-4CE3-87BB-7778B5CA61F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FEAF-24C7-44A0-89BE-031E2C40D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74DE-7181-4CE3-87BB-7778B5CA61F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FEAF-24C7-44A0-89BE-031E2C40D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Mladinski svet Slovenije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07B8D-2971-4D87-8E1F-D5589B0864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74DE-7181-4CE3-87BB-7778B5CA61F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FEAF-24C7-44A0-89BE-031E2C40D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74DE-7181-4CE3-87BB-7778B5CA61F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FEAF-24C7-44A0-89BE-031E2C40D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74DE-7181-4CE3-87BB-7778B5CA61F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FEAF-24C7-44A0-89BE-031E2C40D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74DE-7181-4CE3-87BB-7778B5CA61F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FEAF-24C7-44A0-89BE-031E2C40D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74DE-7181-4CE3-87BB-7778B5CA61F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FEAF-24C7-44A0-89BE-031E2C40D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74DE-7181-4CE3-87BB-7778B5CA61F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FEAF-24C7-44A0-89BE-031E2C40D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74DE-7181-4CE3-87BB-7778B5CA61F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FEAF-24C7-44A0-89BE-031E2C40D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74DE-7181-4CE3-87BB-7778B5CA61F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FEAF-24C7-44A0-89BE-031E2C40D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Mladinski svet Slovenije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4499E-6DDA-4384-B8ED-0DD387A12B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Mladinski svet Slovenije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9FF4D-09E2-4D4E-BAEF-9678B12313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E1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GB"/>
              <a:t>Mladinski svet Slovenije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C12C0BF-7431-42BC-9222-A6090E3CBD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57D78-35FB-4FA6-80E4-CDC5F8B6DA17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8B5FB-66A2-4A1A-9CE6-DF27F931D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301B3-EAE4-437E-8837-A788BD0A0C9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C4D83-DAE6-4ABD-B62C-45744DFE63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8173-21DC-454D-920F-823C0D6F6FAF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8DB7B-8999-46F5-A8DC-A1B9F52A2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3A144-3541-475A-AD7A-9E6A20A7CD67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948AB-F418-4F92-9424-086B38561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7725C-5F97-470B-BAA1-CD6F9DF97761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01F33-20B1-4F0F-B93E-45A54B157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674DE-7181-4CE3-87BB-7778B5CA61F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1FEAF-24C7-44A0-89BE-031E2C40D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endParaRPr lang="en-GB" sz="4000" i="1" smtClean="0">
              <a:solidFill>
                <a:srgbClr val="333399"/>
              </a:solidFill>
              <a:latin typeface="Lucida Sans Unicode" pitchFamily="34" charset="0"/>
            </a:endParaRP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556792"/>
            <a:ext cx="8642350" cy="4968552"/>
          </a:xfrm>
        </p:spPr>
        <p:txBody>
          <a:bodyPr/>
          <a:lstStyle/>
          <a:p>
            <a:pPr eaLnBrk="1" hangingPunct="1"/>
            <a:endParaRPr lang="sl-SI" sz="4000" b="1" dirty="0" smtClean="0">
              <a:solidFill>
                <a:srgbClr val="333399"/>
              </a:solidFill>
              <a:latin typeface="Calibri" pitchFamily="34" charset="0"/>
            </a:endParaRPr>
          </a:p>
          <a:p>
            <a:pPr eaLnBrk="1" hangingPunct="1"/>
            <a:r>
              <a:rPr lang="sl-SI" sz="4000" b="1" dirty="0" smtClean="0">
                <a:solidFill>
                  <a:srgbClr val="333399"/>
                </a:solidFill>
                <a:latin typeface="Calibri" pitchFamily="34" charset="0"/>
              </a:rPr>
              <a:t>Strukturiran dialog kot metoda dela pri posvetovanju z mladimi</a:t>
            </a:r>
          </a:p>
          <a:p>
            <a:pPr eaLnBrk="1" hangingPunct="1"/>
            <a:endParaRPr lang="sl-SI" sz="4000" b="1" dirty="0" smtClean="0">
              <a:solidFill>
                <a:srgbClr val="333399"/>
              </a:solidFill>
              <a:latin typeface="Calibri" pitchFamily="34" charset="0"/>
            </a:endParaRPr>
          </a:p>
          <a:p>
            <a:pPr eaLnBrk="1" hangingPunct="1"/>
            <a:endParaRPr lang="sl-SI" sz="2800" b="1" i="1" dirty="0" smtClean="0">
              <a:solidFill>
                <a:srgbClr val="333399"/>
              </a:solidFill>
              <a:latin typeface="Calibri" pitchFamily="34" charset="0"/>
            </a:endParaRPr>
          </a:p>
          <a:p>
            <a:pPr eaLnBrk="1" hangingPunct="1"/>
            <a:endParaRPr lang="sl-SI" sz="2400" b="1" i="1" dirty="0" smtClean="0">
              <a:latin typeface="Calibri" pitchFamily="34" charset="0"/>
            </a:endParaRPr>
          </a:p>
          <a:p>
            <a:pPr eaLnBrk="1" hangingPunct="1"/>
            <a:r>
              <a:rPr lang="sl-SI" sz="2400" b="1" i="1" dirty="0" smtClean="0">
                <a:latin typeface="Calibri" pitchFamily="34" charset="0"/>
              </a:rPr>
              <a:t>Ljubljana, 10. oktober 2013</a:t>
            </a:r>
          </a:p>
          <a:p>
            <a:pPr eaLnBrk="1" hangingPunct="1"/>
            <a:endParaRPr lang="sl-SI" sz="1800" b="1" dirty="0" smtClean="0">
              <a:latin typeface="Calibri" pitchFamily="34" charset="0"/>
            </a:endParaRPr>
          </a:p>
          <a:p>
            <a:pPr eaLnBrk="1" hangingPunct="1"/>
            <a:r>
              <a:rPr lang="sl-SI" sz="1800" b="1" dirty="0" smtClean="0">
                <a:latin typeface="Calibri" pitchFamily="34" charset="0"/>
              </a:rPr>
              <a:t>Mladinski svet Slovenije (MSS), Dunajska 5, Ljubljana, </a:t>
            </a:r>
            <a:r>
              <a:rPr lang="sl-SI" sz="1800" b="1" u="sng" dirty="0" smtClean="0">
                <a:latin typeface="Calibri" pitchFamily="34" charset="0"/>
              </a:rPr>
              <a:t>www.mss.si</a:t>
            </a:r>
          </a:p>
        </p:txBody>
      </p:sp>
      <p:pic>
        <p:nvPicPr>
          <p:cNvPr id="5" name="Picture 4" descr="vodoravni-brez-podlage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72004"/>
            <a:ext cx="1986566" cy="86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endParaRPr lang="en-GB" sz="4000" i="1" smtClean="0">
              <a:solidFill>
                <a:srgbClr val="333399"/>
              </a:solidFill>
              <a:latin typeface="Lucida Sans Unicode" pitchFamily="34" charset="0"/>
            </a:endParaRP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133525"/>
            <a:ext cx="8642350" cy="5391819"/>
          </a:xfrm>
        </p:spPr>
        <p:txBody>
          <a:bodyPr/>
          <a:lstStyle/>
          <a:p>
            <a:pPr eaLnBrk="1" hangingPunct="1"/>
            <a:endParaRPr lang="sl-SI" sz="2400" b="1" dirty="0" smtClean="0">
              <a:solidFill>
                <a:srgbClr val="333399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eaLnBrk="1" hangingPunct="1"/>
            <a:r>
              <a:rPr lang="sl-SI" sz="2400" b="1" dirty="0" smtClean="0">
                <a:solidFill>
                  <a:srgbClr val="333399"/>
                </a:solidFill>
                <a:latin typeface="Calibri" pitchFamily="34" charset="0"/>
                <a:ea typeface="+mj-ea"/>
                <a:cs typeface="Calibri" pitchFamily="34" charset="0"/>
              </a:rPr>
              <a:t>Kaj je strukturiran dialog?</a:t>
            </a:r>
          </a:p>
          <a:p>
            <a:pPr algn="l" eaLnBrk="1" hangingPunct="1"/>
            <a:endParaRPr lang="sl-SI" sz="2400" b="1" dirty="0" smtClean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just" eaLnBrk="1" hangingPunct="1"/>
            <a:r>
              <a:rPr lang="sl-SI" sz="24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Strukturiran dialog na področju mladine je inštrument, s katerim se mladi, mladinske organizacije in mladinski sveti ter raziskovalci s področja mladine aktivno vključujejo v politični dialog z odgovornimi za mladinsko politiko v povezavi z evropskimi temami in politikami EU, ki jih zadevajo. </a:t>
            </a:r>
          </a:p>
          <a:p>
            <a:pPr algn="just" eaLnBrk="1" hangingPunct="1"/>
            <a:endParaRPr lang="sl-SI" sz="2400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eaLnBrk="1" hangingPunct="1"/>
            <a:r>
              <a:rPr lang="sl-SI" sz="2400" b="1" dirty="0" smtClean="0">
                <a:solidFill>
                  <a:srgbClr val="333399"/>
                </a:solidFill>
                <a:latin typeface="Calibri" pitchFamily="34" charset="0"/>
                <a:ea typeface="+mj-ea"/>
                <a:cs typeface="Calibri" pitchFamily="34" charset="0"/>
              </a:rPr>
              <a:t>Kje ga lahko uporabimo?</a:t>
            </a:r>
            <a:endParaRPr lang="sl-SI" sz="2400" b="1" dirty="0">
              <a:solidFill>
                <a:srgbClr val="333399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endParaRPr lang="sl-SI" sz="2400" b="1" dirty="0" smtClean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endParaRPr lang="sl-SI" sz="2400" b="1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endParaRPr lang="sl-SI" sz="2400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marL="342900" indent="-342900" algn="l" eaLnBrk="1" hangingPunct="1">
              <a:buFont typeface="Arial" pitchFamily="34" charset="0"/>
              <a:buChar char="•"/>
            </a:pPr>
            <a:endParaRPr lang="sl-SI" sz="2400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endParaRPr lang="sl-SI" sz="2400" b="1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endParaRPr lang="sl-SI" sz="1800" b="1" u="sng" dirty="0" smtClean="0">
              <a:solidFill>
                <a:srgbClr val="333399"/>
              </a:solidFill>
              <a:latin typeface="Calibri" pitchFamily="34" charset="0"/>
            </a:endParaRPr>
          </a:p>
        </p:txBody>
      </p:sp>
      <p:pic>
        <p:nvPicPr>
          <p:cNvPr id="5" name="Picture 4" descr="vodoravni-brez-podlage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72004"/>
            <a:ext cx="1986566" cy="86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59693643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endParaRPr lang="en-GB" sz="4000" i="1" smtClean="0">
              <a:solidFill>
                <a:srgbClr val="333399"/>
              </a:solidFill>
              <a:latin typeface="Lucida Sans Unicode" pitchFamily="34" charset="0"/>
            </a:endParaRP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133525"/>
            <a:ext cx="8642350" cy="5391819"/>
          </a:xfrm>
        </p:spPr>
        <p:txBody>
          <a:bodyPr/>
          <a:lstStyle/>
          <a:p>
            <a:pPr eaLnBrk="1" hangingPunct="1"/>
            <a:endParaRPr lang="sl-SI" sz="2400" b="1" dirty="0" smtClean="0">
              <a:solidFill>
                <a:srgbClr val="333399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eaLnBrk="1" hangingPunct="1"/>
            <a:endParaRPr lang="sl-SI" sz="4000" b="1" dirty="0" smtClean="0">
              <a:solidFill>
                <a:srgbClr val="333399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eaLnBrk="1" hangingPunct="1"/>
            <a:endParaRPr lang="sl-SI" sz="4000" b="1" dirty="0">
              <a:solidFill>
                <a:srgbClr val="333399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eaLnBrk="1" hangingPunct="1"/>
            <a:r>
              <a:rPr lang="sl-SI" sz="4000" b="1" dirty="0" smtClean="0">
                <a:solidFill>
                  <a:srgbClr val="333399"/>
                </a:solidFill>
                <a:latin typeface="Calibri" pitchFamily="34" charset="0"/>
                <a:ea typeface="+mj-ea"/>
                <a:cs typeface="Calibri" pitchFamily="34" charset="0"/>
              </a:rPr>
              <a:t>Hvala za pozornost!</a:t>
            </a:r>
            <a:endParaRPr lang="sl-SI" sz="4000" b="1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endParaRPr lang="sl-SI" sz="2400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marL="342900" indent="-342900" algn="l" eaLnBrk="1" hangingPunct="1">
              <a:buFont typeface="Arial" pitchFamily="34" charset="0"/>
              <a:buChar char="•"/>
            </a:pPr>
            <a:endParaRPr lang="sl-SI" sz="2400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endParaRPr lang="sl-SI" sz="2400" b="1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endParaRPr lang="sl-SI" sz="1800" b="1" u="sng" dirty="0" smtClean="0">
              <a:solidFill>
                <a:srgbClr val="333399"/>
              </a:solidFill>
              <a:latin typeface="Calibri" pitchFamily="34" charset="0"/>
            </a:endParaRPr>
          </a:p>
        </p:txBody>
      </p:sp>
      <p:pic>
        <p:nvPicPr>
          <p:cNvPr id="5" name="Picture 4" descr="vodoravni-brez-podlage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72004"/>
            <a:ext cx="1986566" cy="86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68199847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endParaRPr lang="en-GB" sz="4000" i="1" smtClean="0">
              <a:solidFill>
                <a:srgbClr val="333399"/>
              </a:solidFill>
              <a:latin typeface="Lucida Sans Unicode" pitchFamily="34" charset="0"/>
            </a:endParaRP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689198"/>
            <a:ext cx="8642350" cy="4836146"/>
          </a:xfrm>
        </p:spPr>
        <p:txBody>
          <a:bodyPr/>
          <a:lstStyle/>
          <a:p>
            <a:pPr eaLnBrk="1" hangingPunct="1"/>
            <a:r>
              <a:rPr lang="sl-SI" sz="2400" b="1" dirty="0">
                <a:solidFill>
                  <a:srgbClr val="333399"/>
                </a:solidFill>
                <a:latin typeface="Calibri" pitchFamily="34" charset="0"/>
                <a:ea typeface="+mj-ea"/>
                <a:cs typeface="Calibri" pitchFamily="34" charset="0"/>
              </a:rPr>
              <a:t>Mladinski svet </a:t>
            </a:r>
            <a:r>
              <a:rPr lang="sl-SI" sz="2400" b="1" dirty="0" smtClean="0">
                <a:solidFill>
                  <a:srgbClr val="333399"/>
                </a:solidFill>
                <a:latin typeface="Calibri" pitchFamily="34" charset="0"/>
                <a:ea typeface="+mj-ea"/>
                <a:cs typeface="Calibri" pitchFamily="34" charset="0"/>
              </a:rPr>
              <a:t>Slovenije</a:t>
            </a:r>
          </a:p>
          <a:p>
            <a:pPr algn="l" eaLnBrk="1" hangingPunct="1"/>
            <a:endParaRPr lang="sl-SI" sz="2800" b="1" dirty="0" smtClean="0">
              <a:solidFill>
                <a:srgbClr val="333399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marL="342900" lvl="0" indent="-342900" algn="l">
              <a:buFontTx/>
              <a:buChar char="•"/>
            </a:pPr>
            <a:r>
              <a:rPr lang="sl-SI" sz="2400" dirty="0">
                <a:latin typeface="Calibri" pitchFamily="34" charset="0"/>
                <a:cs typeface="Calibri" pitchFamily="34" charset="0"/>
              </a:rPr>
              <a:t>krovno </a:t>
            </a:r>
            <a:r>
              <a:rPr lang="sl-SI" sz="2400" dirty="0" smtClean="0">
                <a:latin typeface="Calibri" pitchFamily="34" charset="0"/>
                <a:cs typeface="Calibri" pitchFamily="34" charset="0"/>
              </a:rPr>
              <a:t>združenje 13 nacionalnih </a:t>
            </a:r>
            <a:r>
              <a:rPr lang="sl-SI" sz="2400" dirty="0">
                <a:latin typeface="Calibri" pitchFamily="34" charset="0"/>
                <a:cs typeface="Calibri" pitchFamily="34" charset="0"/>
              </a:rPr>
              <a:t>mladinskih </a:t>
            </a:r>
            <a:r>
              <a:rPr lang="sl-SI" sz="2400" dirty="0" smtClean="0">
                <a:latin typeface="Calibri" pitchFamily="34" charset="0"/>
                <a:cs typeface="Calibri" pitchFamily="34" charset="0"/>
              </a:rPr>
              <a:t>organizacij, ki se zavzema za doseganje avtonomije mladih</a:t>
            </a:r>
            <a:endParaRPr lang="sl-SI" sz="2400" dirty="0">
              <a:latin typeface="Calibri" pitchFamily="34" charset="0"/>
              <a:cs typeface="Calibri" pitchFamily="34" charset="0"/>
            </a:endParaRPr>
          </a:p>
          <a:p>
            <a:pPr marL="342900" lvl="0" indent="-342900" algn="l">
              <a:buFontTx/>
              <a:buChar char="•"/>
            </a:pPr>
            <a:r>
              <a:rPr lang="sl-SI" sz="2400" dirty="0">
                <a:latin typeface="Calibri" pitchFamily="34" charset="0"/>
                <a:cs typeface="Calibri" pitchFamily="34" charset="0"/>
              </a:rPr>
              <a:t>področja dela MSS: avtonomija, mladinsko delo, participacija in organiziranje mladih, informiranje mladih in mednarodno </a:t>
            </a:r>
            <a:r>
              <a:rPr lang="sl-SI" sz="2400" dirty="0" smtClean="0">
                <a:latin typeface="Calibri" pitchFamily="34" charset="0"/>
                <a:cs typeface="Calibri" pitchFamily="34" charset="0"/>
              </a:rPr>
              <a:t>sodelovanje</a:t>
            </a:r>
            <a:endParaRPr lang="sl-SI" sz="2400" dirty="0">
              <a:latin typeface="Calibri" pitchFamily="34" charset="0"/>
              <a:cs typeface="Calibri" pitchFamily="34" charset="0"/>
            </a:endParaRPr>
          </a:p>
          <a:p>
            <a:pPr marL="342900" lvl="0" indent="-342900" algn="l">
              <a:buFontTx/>
              <a:buChar char="•"/>
            </a:pPr>
            <a:r>
              <a:rPr lang="sl-SI" sz="2400" dirty="0">
                <a:latin typeface="Calibri" pitchFamily="34" charset="0"/>
                <a:cs typeface="Calibri" pitchFamily="34" charset="0"/>
              </a:rPr>
              <a:t>p</a:t>
            </a:r>
            <a:r>
              <a:rPr lang="sl-SI" sz="2400" dirty="0" smtClean="0">
                <a:latin typeface="Calibri" pitchFamily="34" charset="0"/>
                <a:cs typeface="Calibri" pitchFamily="34" charset="0"/>
              </a:rPr>
              <a:t>ogodbeno zadolžen </a:t>
            </a:r>
            <a:r>
              <a:rPr lang="sl-SI" sz="2400" dirty="0">
                <a:latin typeface="Calibri" pitchFamily="34" charset="0"/>
                <a:cs typeface="Calibri" pitchFamily="34" charset="0"/>
              </a:rPr>
              <a:t>za izvajanje strukturiranega dialoga v </a:t>
            </a:r>
            <a:r>
              <a:rPr lang="sl-SI" sz="2400" dirty="0" smtClean="0">
                <a:latin typeface="Calibri" pitchFamily="34" charset="0"/>
                <a:cs typeface="Calibri" pitchFamily="34" charset="0"/>
              </a:rPr>
              <a:t>Sloveniji (v sodelovanju s partnerji)</a:t>
            </a:r>
            <a:endParaRPr lang="sl-SI" sz="2400" dirty="0">
              <a:latin typeface="Calibri" pitchFamily="34" charset="0"/>
              <a:cs typeface="Calibri" pitchFamily="34" charset="0"/>
            </a:endParaRPr>
          </a:p>
          <a:p>
            <a:pPr algn="l" eaLnBrk="1" hangingPunct="1"/>
            <a:endParaRPr lang="sl-SI" sz="1800" b="1" u="sng" dirty="0" smtClean="0">
              <a:solidFill>
                <a:srgbClr val="333399"/>
              </a:solidFill>
              <a:latin typeface="Calibri" pitchFamily="34" charset="0"/>
            </a:endParaRPr>
          </a:p>
        </p:txBody>
      </p:sp>
      <p:pic>
        <p:nvPicPr>
          <p:cNvPr id="5" name="Picture 4" descr="vodoravni-brez-podlage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72004"/>
            <a:ext cx="1986566" cy="86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09612442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endParaRPr lang="en-GB" sz="4000" i="1" smtClean="0">
              <a:solidFill>
                <a:srgbClr val="333399"/>
              </a:solidFill>
              <a:latin typeface="Lucida Sans Unicode" pitchFamily="34" charset="0"/>
            </a:endParaRP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50825" y="702764"/>
            <a:ext cx="8642350" cy="5750571"/>
          </a:xfrm>
        </p:spPr>
        <p:txBody>
          <a:bodyPr/>
          <a:lstStyle/>
          <a:p>
            <a:pPr eaLnBrk="1" hangingPunct="1"/>
            <a:r>
              <a:rPr lang="sl-SI" sz="2400" b="1" dirty="0" smtClean="0">
                <a:solidFill>
                  <a:srgbClr val="333399"/>
                </a:solidFill>
                <a:latin typeface="Calibri" pitchFamily="34" charset="0"/>
                <a:ea typeface="+mj-ea"/>
                <a:cs typeface="Calibri" pitchFamily="34" charset="0"/>
              </a:rPr>
              <a:t>Primer dobre prakse:</a:t>
            </a:r>
          </a:p>
          <a:p>
            <a:pPr eaLnBrk="1" hangingPunct="1"/>
            <a:r>
              <a:rPr lang="sl-SI" sz="2400" b="1" dirty="0" smtClean="0">
                <a:solidFill>
                  <a:srgbClr val="333399"/>
                </a:solidFill>
                <a:latin typeface="Calibri" pitchFamily="34" charset="0"/>
                <a:ea typeface="+mj-ea"/>
                <a:cs typeface="Calibri" pitchFamily="34" charset="0"/>
              </a:rPr>
              <a:t>Projekt </a:t>
            </a:r>
            <a:r>
              <a:rPr lang="sl-SI" sz="2400" b="1" dirty="0">
                <a:solidFill>
                  <a:srgbClr val="333399"/>
                </a:solidFill>
                <a:latin typeface="Calibri" pitchFamily="34" charset="0"/>
                <a:ea typeface="+mj-ea"/>
                <a:cs typeface="Calibri" pitchFamily="34" charset="0"/>
              </a:rPr>
              <a:t>strukturiranega dialoga Dialog </a:t>
            </a:r>
            <a:r>
              <a:rPr lang="sl-SI" sz="2400" b="1" dirty="0" smtClean="0">
                <a:solidFill>
                  <a:srgbClr val="333399"/>
                </a:solidFill>
                <a:latin typeface="Calibri" pitchFamily="34" charset="0"/>
                <a:ea typeface="+mj-ea"/>
                <a:cs typeface="Calibri" pitchFamily="34" charset="0"/>
              </a:rPr>
              <a:t>mladih!</a:t>
            </a:r>
          </a:p>
          <a:p>
            <a:pPr lvl="0" algn="l"/>
            <a:endParaRPr lang="sl-SI" sz="1800" b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lvl="0" algn="l"/>
            <a:r>
              <a:rPr lang="sl-SI" sz="20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Organizatorji</a:t>
            </a:r>
            <a:r>
              <a:rPr lang="sl-SI" sz="2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 </a:t>
            </a:r>
          </a:p>
          <a:p>
            <a:pPr marL="342900" lvl="0" indent="-342900" algn="l">
              <a:buFontTx/>
              <a:buChar char="•"/>
            </a:pPr>
            <a:r>
              <a:rPr lang="sl-SI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Mladinska mreža </a:t>
            </a:r>
            <a:r>
              <a:rPr lang="sl-SI" sz="20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MaMa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+ Mladinski svet Slovenije</a:t>
            </a:r>
          </a:p>
          <a:p>
            <a:pPr lvl="0" algn="l"/>
            <a:r>
              <a:rPr lang="sl-SI" sz="20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Partnerji</a:t>
            </a:r>
            <a:r>
              <a:rPr lang="sl-SI" sz="2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marL="342900" lvl="0" indent="-342900" algn="l">
              <a:buFontTx/>
              <a:buChar char="•"/>
            </a:pPr>
            <a:r>
              <a:rPr lang="sl-SI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Lokalni koordinatorji iz </a:t>
            </a: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mladinskih struktur</a:t>
            </a:r>
            <a:endParaRPr lang="sl-SI" sz="2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lvl="0" indent="-342900" algn="l">
              <a:buFontTx/>
              <a:buChar char="•"/>
            </a:pPr>
            <a:r>
              <a:rPr lang="sl-SI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Zavod RS za zaposlovanje</a:t>
            </a:r>
          </a:p>
          <a:p>
            <a:pPr marL="342900" lvl="0" indent="-342900" algn="l">
              <a:buFontTx/>
              <a:buChar char="•"/>
            </a:pPr>
            <a:r>
              <a:rPr lang="sl-SI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Evropski poslanci</a:t>
            </a:r>
          </a:p>
          <a:p>
            <a:pPr marL="342900" lvl="0" indent="-342900" algn="l">
              <a:buFontTx/>
              <a:buChar char="•"/>
            </a:pPr>
            <a:r>
              <a:rPr lang="sl-SI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Zavod </a:t>
            </a:r>
            <a:r>
              <a:rPr lang="sl-SI" sz="20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Nefiks</a:t>
            </a:r>
            <a:endParaRPr lang="sl-SI" sz="2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lvl="0" algn="l"/>
            <a:r>
              <a:rPr lang="sl-SI" sz="20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Aktivnosti</a:t>
            </a:r>
            <a:r>
              <a:rPr lang="sl-SI" sz="2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 </a:t>
            </a:r>
          </a:p>
          <a:p>
            <a:pPr marL="342900" lvl="0" indent="-342900" algn="l">
              <a:buFontTx/>
              <a:buChar char="•"/>
            </a:pPr>
            <a:r>
              <a:rPr lang="sl-SI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12 dvodnevnih regijskih srečanj (cca. 50 mladih + </a:t>
            </a: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lokalnih </a:t>
            </a:r>
            <a:r>
              <a:rPr lang="sl-SI" sz="200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odločevalcev</a:t>
            </a: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/ srečanje)</a:t>
            </a:r>
          </a:p>
          <a:p>
            <a:pPr marL="342900" lvl="0" indent="-342900" algn="l">
              <a:buFontTx/>
              <a:buChar char="•"/>
            </a:pP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3-dnevno nacionalno 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srečanje z zaključkom v D</a:t>
            </a: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ržavnem zboru  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(mladi + </a:t>
            </a:r>
            <a:r>
              <a:rPr lang="sl-SI" sz="20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odločevalci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z nacionalne ravni)</a:t>
            </a:r>
          </a:p>
          <a:p>
            <a:pPr algn="l" eaLnBrk="1" hangingPunct="1"/>
            <a:endParaRPr lang="sl-SI" sz="2400" b="1" u="sng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endParaRPr lang="sl-SI" sz="1800" b="1" u="sng" dirty="0" smtClean="0">
              <a:solidFill>
                <a:srgbClr val="333399"/>
              </a:solidFill>
              <a:latin typeface="Calibri" pitchFamily="34" charset="0"/>
            </a:endParaRPr>
          </a:p>
        </p:txBody>
      </p:sp>
      <p:pic>
        <p:nvPicPr>
          <p:cNvPr id="13316" name="Picture 4" descr="vodoravni-brez-podlage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72004"/>
            <a:ext cx="1986566" cy="86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18798432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endParaRPr lang="en-GB" sz="4000" i="1" smtClean="0">
              <a:solidFill>
                <a:srgbClr val="333399"/>
              </a:solidFill>
              <a:latin typeface="Lucida Sans Unicode" pitchFamily="34" charset="0"/>
            </a:endParaRP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50825" y="702764"/>
            <a:ext cx="8642350" cy="5822580"/>
          </a:xfrm>
        </p:spPr>
        <p:txBody>
          <a:bodyPr/>
          <a:lstStyle/>
          <a:p>
            <a:pPr algn="l" eaLnBrk="1" hangingPunct="1"/>
            <a:endParaRPr lang="sl-SI" sz="2000" b="1" dirty="0" smtClean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r>
              <a:rPr lang="sl-SI" sz="2400" b="1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Glavni </a:t>
            </a:r>
            <a:r>
              <a:rPr lang="sl-SI" sz="2400" b="1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cilji projekta so bili:</a:t>
            </a:r>
          </a:p>
          <a:p>
            <a:pPr algn="l" eaLnBrk="1" hangingPunct="1"/>
            <a:endParaRPr lang="sl-SI" sz="2400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marL="342900" indent="-342900" algn="l" eaLnBrk="1" hangingPunct="1">
              <a:buFont typeface="Arial" pitchFamily="34" charset="0"/>
              <a:buChar char="•"/>
            </a:pPr>
            <a:r>
              <a:rPr lang="sl-SI" sz="24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ustvariti prostor v katerem imajo mladi iz lokalnih skupnosti po vsej Sloveniji možnost aktivnega sodelovanja v dialogu z nosilci odločanja o temah 2. kroga strukturiranega dialoga (participacija mladih),</a:t>
            </a:r>
          </a:p>
          <a:p>
            <a:pPr marL="342900" indent="-342900" algn="l" eaLnBrk="1" hangingPunct="1">
              <a:buFont typeface="Arial" pitchFamily="34" charset="0"/>
              <a:buChar char="•"/>
            </a:pPr>
            <a:r>
              <a:rPr lang="sl-SI" sz="24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poslati </a:t>
            </a:r>
            <a:r>
              <a:rPr lang="sl-SI" sz="24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jasno sporočilo, da </a:t>
            </a:r>
            <a:r>
              <a:rPr lang="sl-SI" sz="24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mladi želijo </a:t>
            </a:r>
            <a:r>
              <a:rPr lang="sl-SI" sz="24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biti vključeni v odločanje  in vplivati ​​na oblikovanje politik, ki neposredno vplivajo na mlade, ter končno,</a:t>
            </a:r>
          </a:p>
          <a:p>
            <a:pPr marL="342900" indent="-342900" algn="l" eaLnBrk="1" hangingPunct="1">
              <a:buFont typeface="Arial" pitchFamily="34" charset="0"/>
              <a:buChar char="•"/>
            </a:pPr>
            <a:r>
              <a:rPr lang="sl-SI" sz="24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večanje </a:t>
            </a:r>
            <a:r>
              <a:rPr lang="sl-SI" sz="24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prepoznavnosti in podpore mladinskim organizacijam in organizacijam za mlade.</a:t>
            </a:r>
          </a:p>
          <a:p>
            <a:pPr algn="l" eaLnBrk="1" hangingPunct="1"/>
            <a:endParaRPr lang="sl-SI" sz="2400" b="1" u="sng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endParaRPr lang="sl-SI" sz="1800" b="1" u="sng" dirty="0" smtClean="0">
              <a:solidFill>
                <a:srgbClr val="333399"/>
              </a:solidFill>
              <a:latin typeface="Calibri" pitchFamily="34" charset="0"/>
            </a:endParaRPr>
          </a:p>
        </p:txBody>
      </p:sp>
      <p:pic>
        <p:nvPicPr>
          <p:cNvPr id="5" name="Picture 4" descr="vodoravni-brez-podlage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72004"/>
            <a:ext cx="1986566" cy="86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09261165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endParaRPr lang="en-GB" sz="4000" i="1" smtClean="0">
              <a:solidFill>
                <a:srgbClr val="333399"/>
              </a:solidFill>
              <a:latin typeface="Lucida Sans Unicode" pitchFamily="34" charset="0"/>
            </a:endParaRP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72004"/>
            <a:ext cx="8642350" cy="6253340"/>
          </a:xfrm>
        </p:spPr>
        <p:txBody>
          <a:bodyPr/>
          <a:lstStyle/>
          <a:p>
            <a:pPr algn="l" eaLnBrk="1" hangingPunct="1"/>
            <a:endParaRPr lang="sl-SI" sz="2000" b="1" dirty="0" smtClean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eaLnBrk="1" hangingPunct="1"/>
            <a:r>
              <a:rPr lang="sl-SI" sz="2400" b="1" dirty="0" smtClean="0">
                <a:solidFill>
                  <a:srgbClr val="333399"/>
                </a:solidFill>
                <a:latin typeface="Calibri" pitchFamily="34" charset="0"/>
                <a:ea typeface="+mj-ea"/>
                <a:cs typeface="Calibri" pitchFamily="34" charset="0"/>
              </a:rPr>
              <a:t>Regionalna srečanja</a:t>
            </a:r>
          </a:p>
          <a:p>
            <a:pPr algn="l" eaLnBrk="1" hangingPunct="1"/>
            <a:endParaRPr lang="sl-SI" sz="1600" b="1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r>
              <a:rPr lang="sl-SI" sz="2400" b="1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Primer: </a:t>
            </a:r>
            <a:r>
              <a:rPr lang="sv-SE" sz="2400" b="1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Izgradnja </a:t>
            </a:r>
            <a:r>
              <a:rPr lang="sv-SE" sz="2400" b="1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betonskega skate parka »Ledenica</a:t>
            </a:r>
            <a:r>
              <a:rPr lang="sv-SE" sz="2400" b="1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«</a:t>
            </a:r>
            <a:endParaRPr lang="sl-SI" sz="2400" b="1" dirty="0" smtClean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endParaRPr lang="sl-SI" sz="2400" b="1" dirty="0" smtClean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marL="342900" indent="-342900" algn="l" eaLnBrk="1" hangingPunct="1">
              <a:buFont typeface="Arial" pitchFamily="34" charset="0"/>
              <a:buChar char="•"/>
            </a:pPr>
            <a:r>
              <a:rPr lang="sl-SI" sz="2000" b="1" u="sng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Identifikacija </a:t>
            </a:r>
            <a:r>
              <a:rPr lang="sl-SI" sz="2000" b="1" u="sng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problematike (Opis </a:t>
            </a:r>
            <a:r>
              <a:rPr lang="sl-SI" sz="2000" b="1" u="sng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problema na katerega se navezuje ukrep</a:t>
            </a:r>
            <a:r>
              <a:rPr lang="sl-SI" sz="2000" b="1" u="sng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.)</a:t>
            </a:r>
          </a:p>
          <a:p>
            <a:pPr algn="l" eaLnBrk="1" hangingPunct="1"/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Trenutne razmere in objekti v parku so nevarni za </a:t>
            </a: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udeležence, 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moti jih pa tudi njegov </a:t>
            </a:r>
            <a:r>
              <a:rPr lang="sl-SI" sz="2000" dirty="0" err="1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izgled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, saj ne spada v okolico. Zaradi neobstojne gradnje obstoječega (les) parka ni možen napredek in razvoj tovrstnih dejavnosti. Upad interesa za urbane športe</a:t>
            </a: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</a:p>
          <a:p>
            <a:pPr marL="342900" indent="-342900" algn="l" eaLnBrk="1" hangingPunct="1">
              <a:buFont typeface="Arial" pitchFamily="34" charset="0"/>
              <a:buChar char="•"/>
            </a:pPr>
            <a:r>
              <a:rPr lang="sl-SI" sz="2000" b="1" u="sng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Opis ukrepa </a:t>
            </a:r>
            <a:r>
              <a:rPr lang="sl-SI" sz="2000" b="1" u="sng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(</a:t>
            </a:r>
            <a:r>
              <a:rPr lang="sl-SI" sz="2000" b="1" u="sng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Za kakšen ukrep gre? </a:t>
            </a:r>
            <a:r>
              <a:rPr lang="sl-SI" sz="2000" b="1" u="sng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Opredelitev namenov </a:t>
            </a:r>
            <a:r>
              <a:rPr lang="sl-SI" sz="2000" b="1" u="sng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in </a:t>
            </a:r>
            <a:r>
              <a:rPr lang="sl-SI" sz="2000" b="1" u="sng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ciljev.)</a:t>
            </a:r>
          </a:p>
          <a:p>
            <a:pPr algn="l" eaLnBrk="1" hangingPunct="1"/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Pozitivna energija mladih, njihovo razmišljanje in </a:t>
            </a: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povezovanje 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se usmeri v zdrav in varen način ukvarjanja s športom, zmanjšuje se stopnja vandalizma in kriminala v regiji. Urbani športi se iz ulice postavijo v okolje, ki je </a:t>
            </a: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temu namenjeno 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in kjer je primerno poskrbljeno za varnost (certifikat za varnost). Izgradnja betonskega parka z urejeno komunalno infrastrukturo, ki se zlije z okolico. Izgradnja bi omogočila uporabo degradiranih območij ter promocijo regije (tudi države) v turistične namene (tekmovanja, gostovanja). </a:t>
            </a:r>
          </a:p>
          <a:p>
            <a:pPr algn="l" eaLnBrk="1" hangingPunct="1"/>
            <a:endParaRPr lang="sl-SI" sz="2400" b="1" u="sng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endParaRPr lang="sl-SI" sz="1800" b="1" u="sng" dirty="0" smtClean="0">
              <a:solidFill>
                <a:srgbClr val="333399"/>
              </a:solidFill>
              <a:latin typeface="Calibri" pitchFamily="34" charset="0"/>
            </a:endParaRPr>
          </a:p>
        </p:txBody>
      </p:sp>
      <p:pic>
        <p:nvPicPr>
          <p:cNvPr id="5" name="Picture 4" descr="vodoravni-brez-podlage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72004"/>
            <a:ext cx="1986566" cy="86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02347529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endParaRPr lang="en-GB" sz="4000" i="1" smtClean="0">
              <a:solidFill>
                <a:srgbClr val="333399"/>
              </a:solidFill>
              <a:latin typeface="Lucida Sans Unicode" pitchFamily="34" charset="0"/>
            </a:endParaRP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268760"/>
            <a:ext cx="8642350" cy="5256584"/>
          </a:xfrm>
        </p:spPr>
        <p:txBody>
          <a:bodyPr/>
          <a:lstStyle/>
          <a:p>
            <a:pPr algn="l" eaLnBrk="1" hangingPunct="1"/>
            <a:endParaRPr lang="sl-SI" sz="2000" b="1" dirty="0" smtClean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marL="342900" indent="-342900" algn="l" eaLnBrk="1" hangingPunct="1">
              <a:buFont typeface="Arial" pitchFamily="34" charset="0"/>
              <a:buChar char="•"/>
            </a:pPr>
            <a:r>
              <a:rPr lang="sl-SI" sz="2000" b="1" u="sng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Komu je namenjen</a:t>
            </a:r>
            <a:r>
              <a:rPr lang="sl-SI" sz="2000" b="1" u="sng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? (</a:t>
            </a:r>
            <a:r>
              <a:rPr lang="sl-SI" sz="2000" b="1" u="sng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Katere so ciljne skupine </a:t>
            </a:r>
            <a:r>
              <a:rPr lang="sl-SI" sz="2000" b="1" u="sng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ukrepa? Število?)</a:t>
            </a:r>
          </a:p>
          <a:p>
            <a:pPr algn="l" eaLnBrk="1" hangingPunct="1"/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Ukrep je namenjen vsem. Mladim za izvajanje urbanih športov in tudi starejšim, ki jih pri tem spodbujajo. Razvoju </a:t>
            </a: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podmladka 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urbanih športov. </a:t>
            </a:r>
            <a:endParaRPr lang="sl-SI" sz="2000" dirty="0" smtClean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marL="342900" indent="-342900" algn="l" eaLnBrk="1" hangingPunct="1">
              <a:buFont typeface="Arial" pitchFamily="34" charset="0"/>
              <a:buChar char="•"/>
            </a:pPr>
            <a:r>
              <a:rPr lang="sl-SI" sz="2000" b="1" u="sng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Naslovnik ukrepa </a:t>
            </a:r>
            <a:r>
              <a:rPr lang="sl-SI" sz="2000" b="1" u="sng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(</a:t>
            </a:r>
            <a:r>
              <a:rPr lang="sl-SI" sz="2000" b="1" u="sng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Koga se naslavlja pri določenem ukrepu? Kdo je zadolžen za izvedbo oz. implementacijo ukrepa</a:t>
            </a:r>
            <a:r>
              <a:rPr lang="sl-SI" sz="2000" b="1" u="sng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?)</a:t>
            </a:r>
          </a:p>
          <a:p>
            <a:pPr algn="l" eaLnBrk="1" hangingPunct="1"/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Zasavska regijska skupnost (župani zasavskih občin), Razvojni center Zasavje, Mladinski center Trbovlje</a:t>
            </a: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</a:p>
          <a:p>
            <a:pPr marL="342900" indent="-342900" algn="l" eaLnBrk="1" hangingPunct="1">
              <a:buFont typeface="Arial" pitchFamily="34" charset="0"/>
              <a:buChar char="•"/>
            </a:pPr>
            <a:r>
              <a:rPr lang="sl-SI" sz="2000" b="1" u="sng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Pomoč, zunanji akterji (Kdo lahko pomaga pri predlaganju ukrepa oz. kdo lahko pomaga pri </a:t>
            </a:r>
            <a:r>
              <a:rPr lang="sl-SI" sz="2000" b="1" u="sng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izvedbi oz. </a:t>
            </a:r>
            <a:r>
              <a:rPr lang="sl-SI" sz="2000" b="1" u="sng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implementaciji ukrepa</a:t>
            </a:r>
            <a:r>
              <a:rPr lang="sl-SI" sz="2000" b="1" u="sng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.)</a:t>
            </a:r>
          </a:p>
          <a:p>
            <a:pPr algn="l" eaLnBrk="1" hangingPunct="1"/>
            <a:r>
              <a:rPr lang="sl-SI" sz="2000" dirty="0" err="1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Concrete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 skate </a:t>
            </a:r>
            <a:r>
              <a:rPr lang="sl-SI" sz="2000" dirty="0" err="1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parks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 Rudolf (Nemčija), Davor Milkovič (Nova Gorica), Evropski skladi, Občine v okolici.</a:t>
            </a:r>
          </a:p>
          <a:p>
            <a:pPr algn="l" eaLnBrk="1" hangingPunct="1"/>
            <a:endParaRPr lang="sl-SI" sz="1800" b="1" u="sng" dirty="0" smtClean="0">
              <a:solidFill>
                <a:srgbClr val="333399"/>
              </a:solidFill>
              <a:latin typeface="Calibri" pitchFamily="34" charset="0"/>
            </a:endParaRPr>
          </a:p>
        </p:txBody>
      </p:sp>
      <p:pic>
        <p:nvPicPr>
          <p:cNvPr id="5" name="Picture 4" descr="vodoravni-brez-podlage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72004"/>
            <a:ext cx="1986566" cy="86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8355065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endParaRPr lang="en-GB" sz="4000" i="1" smtClean="0">
              <a:solidFill>
                <a:srgbClr val="333399"/>
              </a:solidFill>
              <a:latin typeface="Lucida Sans Unicode" pitchFamily="34" charset="0"/>
            </a:endParaRP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20472" y="702764"/>
            <a:ext cx="8642350" cy="5966596"/>
          </a:xfrm>
        </p:spPr>
        <p:txBody>
          <a:bodyPr/>
          <a:lstStyle/>
          <a:p>
            <a:pPr eaLnBrk="1" hangingPunct="1"/>
            <a:r>
              <a:rPr lang="sl-SI" sz="2400" b="1" dirty="0" smtClean="0">
                <a:solidFill>
                  <a:srgbClr val="333399"/>
                </a:solidFill>
                <a:latin typeface="Calibri" pitchFamily="34" charset="0"/>
                <a:ea typeface="+mj-ea"/>
                <a:cs typeface="Calibri" pitchFamily="34" charset="0"/>
              </a:rPr>
              <a:t>Nacionalno srečanje</a:t>
            </a:r>
            <a:endParaRPr lang="sl-SI" sz="2400" b="1" dirty="0" smtClean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endParaRPr lang="sl-SI" sz="2400" b="1" dirty="0" smtClean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marL="342900" indent="-342900" algn="l" eaLnBrk="1" hangingPunct="1">
              <a:buFont typeface="Arial" pitchFamily="34" charset="0"/>
              <a:buChar char="•"/>
            </a:pP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Predstavniki mladih </a:t>
            </a: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so 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se sestali na tridnevni nacionalni </a:t>
            </a: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konferenci ter opredelili 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6 nacionalnih ukrepov s </a:t>
            </a: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področja:</a:t>
            </a:r>
          </a:p>
          <a:p>
            <a:pPr marL="800100" lvl="1" indent="-342900" algn="l" eaLnBrk="1" hangingPunct="1">
              <a:buFont typeface="Wingdings" pitchFamily="2" charset="2"/>
              <a:buChar char="ü"/>
            </a:pP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trajnostnega 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razvoja, </a:t>
            </a:r>
            <a:endParaRPr lang="sl-SI" sz="2000" dirty="0" smtClean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marL="800100" lvl="1" indent="-342900" algn="l" eaLnBrk="1" hangingPunct="1">
              <a:buFont typeface="Wingdings" pitchFamily="2" charset="2"/>
              <a:buChar char="ü"/>
            </a:pP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izobraževanja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, </a:t>
            </a:r>
            <a:endParaRPr lang="sl-SI" sz="2000" dirty="0" smtClean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marL="800100" lvl="1" indent="-342900" algn="l" eaLnBrk="1" hangingPunct="1">
              <a:buFont typeface="Wingdings" pitchFamily="2" charset="2"/>
              <a:buChar char="ü"/>
            </a:pP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podjetništva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, </a:t>
            </a:r>
            <a:endParaRPr lang="sl-SI" sz="2000" dirty="0" smtClean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marL="800100" lvl="1" indent="-342900" algn="l" eaLnBrk="1" hangingPunct="1">
              <a:buFont typeface="Wingdings" pitchFamily="2" charset="2"/>
              <a:buChar char="ü"/>
            </a:pP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zaposlovanja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, </a:t>
            </a:r>
            <a:endParaRPr lang="sl-SI" sz="2000" dirty="0" smtClean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marL="800100" lvl="1" indent="-342900" algn="l" eaLnBrk="1" hangingPunct="1">
              <a:buFont typeface="Wingdings" pitchFamily="2" charset="2"/>
              <a:buChar char="ü"/>
            </a:pP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participacije 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ter </a:t>
            </a:r>
            <a:endParaRPr lang="sl-SI" sz="2000" dirty="0" smtClean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marL="800100" lvl="1" indent="-342900" algn="l" eaLnBrk="1" hangingPunct="1">
              <a:buFont typeface="Wingdings" pitchFamily="2" charset="2"/>
              <a:buChar char="ü"/>
            </a:pP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mladinskega 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dela</a:t>
            </a: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</a:p>
          <a:p>
            <a:pPr marL="342900" indent="-342900" algn="l" eaLnBrk="1" hangingPunct="1">
              <a:buFont typeface="Arial" pitchFamily="34" charset="0"/>
              <a:buChar char="•"/>
            </a:pP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P</a:t>
            </a: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ovabljeni strokovnjaki 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obravnavanih </a:t>
            </a: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področij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lang="sl-SI" sz="2000" dirty="0" smtClean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marL="342900" indent="-342900" algn="l" eaLnBrk="1" hangingPunct="1">
              <a:buFont typeface="Arial" pitchFamily="34" charset="0"/>
              <a:buChar char="•"/>
            </a:pP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Predstavljanje ukrepov na delovnih odborih Državnega zbora z razpravo s poslanci.</a:t>
            </a:r>
          </a:p>
          <a:p>
            <a:pPr marL="342900" indent="-342900" algn="l" eaLnBrk="1" hangingPunct="1">
              <a:buFont typeface="Arial" pitchFamily="34" charset="0"/>
              <a:buChar char="•"/>
            </a:pP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O</a:t>
            </a: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b 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prisotnosti vseh </a:t>
            </a: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sodelujočih 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sta </a:t>
            </a: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nato po 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en predstavnik mladih in en predstavnik </a:t>
            </a:r>
            <a:r>
              <a:rPr lang="sl-SI" sz="2000" dirty="0" err="1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odločevalcev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 iz vsake skupine predstavila posamezen ukrep. </a:t>
            </a:r>
          </a:p>
          <a:p>
            <a:pPr marL="342900" indent="-342900" algn="l" eaLnBrk="1" hangingPunct="1">
              <a:buFont typeface="Arial" pitchFamily="34" charset="0"/>
              <a:buChar char="•"/>
            </a:pPr>
            <a:endParaRPr lang="sl-SI" sz="2000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marL="342900" indent="-342900" algn="l" eaLnBrk="1" hangingPunct="1">
              <a:buFont typeface="Arial" pitchFamily="34" charset="0"/>
              <a:buChar char="•"/>
            </a:pPr>
            <a:endParaRPr lang="sl-SI" sz="2400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endParaRPr lang="sl-SI" sz="2400" b="1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endParaRPr lang="sl-SI" sz="1800" b="1" u="sng" dirty="0" smtClean="0">
              <a:solidFill>
                <a:srgbClr val="333399"/>
              </a:solidFill>
              <a:latin typeface="Calibri" pitchFamily="34" charset="0"/>
            </a:endParaRPr>
          </a:p>
        </p:txBody>
      </p:sp>
      <p:pic>
        <p:nvPicPr>
          <p:cNvPr id="5" name="Picture 4" descr="vodoravni-brez-podlage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72004"/>
            <a:ext cx="1986566" cy="86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78939978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/>
            </a:r>
            <a:br>
              <a:rPr lang="sl-SI" smtClean="0"/>
            </a:br>
            <a:endParaRPr lang="en-GB" sz="4000" i="1" smtClean="0">
              <a:solidFill>
                <a:srgbClr val="333399"/>
              </a:solidFill>
              <a:latin typeface="Lucida Sans Unicode" pitchFamily="34" charset="0"/>
            </a:endParaRP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50825" y="702764"/>
            <a:ext cx="8642350" cy="5822580"/>
          </a:xfrm>
        </p:spPr>
        <p:txBody>
          <a:bodyPr/>
          <a:lstStyle/>
          <a:p>
            <a:pPr eaLnBrk="1" hangingPunct="1"/>
            <a:r>
              <a:rPr lang="sl-SI" sz="2400" b="1" dirty="0" smtClean="0">
                <a:solidFill>
                  <a:srgbClr val="333399"/>
                </a:solidFill>
                <a:latin typeface="Calibri" pitchFamily="34" charset="0"/>
                <a:ea typeface="+mj-ea"/>
                <a:cs typeface="Calibri" pitchFamily="34" charset="0"/>
              </a:rPr>
              <a:t>Statistika</a:t>
            </a:r>
          </a:p>
          <a:p>
            <a:pPr algn="l" eaLnBrk="1" hangingPunct="1"/>
            <a:endParaRPr lang="sl-SI" sz="2400" b="1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r>
              <a:rPr lang="sl-SI" sz="2000" b="1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12 </a:t>
            </a:r>
            <a:r>
              <a:rPr lang="sl-SI" sz="2000" b="1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dvodnevnih regionalnih srečanj</a:t>
            </a:r>
          </a:p>
          <a:p>
            <a:pPr algn="l" eaLnBrk="1" hangingPunct="1"/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		= 668 aktivnih udeležencev</a:t>
            </a:r>
          </a:p>
          <a:p>
            <a:pPr algn="l" eaLnBrk="1" hangingPunct="1"/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		= 53 ukrepov na temo participacije</a:t>
            </a:r>
          </a:p>
          <a:p>
            <a:pPr marL="342900" indent="-342900" algn="l" eaLnBrk="1" hangingPunct="1">
              <a:buFont typeface="Arial" pitchFamily="34" charset="0"/>
              <a:buChar char="•"/>
            </a:pP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6 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evropskih poslancev</a:t>
            </a:r>
          </a:p>
          <a:p>
            <a:pPr marL="342900" indent="-342900" algn="l" eaLnBrk="1" hangingPunct="1">
              <a:buFont typeface="Arial" pitchFamily="34" charset="0"/>
              <a:buChar char="•"/>
            </a:pP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6 poslancev</a:t>
            </a:r>
          </a:p>
          <a:p>
            <a:pPr marL="342900" indent="-342900" algn="l" eaLnBrk="1" hangingPunct="1">
              <a:buFont typeface="Arial" pitchFamily="34" charset="0"/>
              <a:buChar char="•"/>
            </a:pP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33 predstavnikov občin (župani, podžupani, svetniki, itd.)</a:t>
            </a:r>
          </a:p>
          <a:p>
            <a:pPr marL="342900" indent="-342900" algn="l" eaLnBrk="1" hangingPunct="1">
              <a:buFont typeface="Arial" pitchFamily="34" charset="0"/>
              <a:buChar char="•"/>
            </a:pP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28 predstavnikov Zavoda RS za zaposlovanje in</a:t>
            </a:r>
          </a:p>
          <a:p>
            <a:pPr marL="342900" indent="-342900" algn="l" eaLnBrk="1" hangingPunct="1">
              <a:buFont typeface="Arial" pitchFamily="34" charset="0"/>
              <a:buChar char="•"/>
            </a:pP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25 drugih </a:t>
            </a:r>
            <a:r>
              <a:rPr lang="sl-SI" sz="2000" dirty="0" err="1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odločevalcev</a:t>
            </a: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 iz lokalne ali regionalne ravni</a:t>
            </a: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</a:p>
          <a:p>
            <a:pPr marL="342900" indent="-342900" algn="l" eaLnBrk="1" hangingPunct="1">
              <a:buFont typeface="Arial" pitchFamily="34" charset="0"/>
              <a:buChar char="•"/>
            </a:pPr>
            <a:endParaRPr lang="sl-SI" sz="2000" dirty="0" smtClean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r>
              <a:rPr lang="sl-SI" sz="2000" b="1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3-dnevno nacionalno srečanje</a:t>
            </a:r>
          </a:p>
          <a:p>
            <a:pPr marL="342900" indent="-342900" algn="l" eaLnBrk="1" hangingPunct="1">
              <a:buFont typeface="Arial" pitchFamily="34" charset="0"/>
              <a:buChar char="•"/>
            </a:pP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22 poslancev, predsednik DZ</a:t>
            </a:r>
          </a:p>
          <a:p>
            <a:pPr marL="342900" indent="-342900" algn="l" eaLnBrk="1" hangingPunct="1">
              <a:buFont typeface="Arial" pitchFamily="34" charset="0"/>
              <a:buChar char="•"/>
            </a:pPr>
            <a:r>
              <a:rPr lang="sl-SI" sz="20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p</a:t>
            </a:r>
            <a:r>
              <a:rPr lang="sl-SI" sz="20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redstavniki Urada za mladino RS (MIZŠ) </a:t>
            </a:r>
            <a:endParaRPr lang="sl-SI" sz="2000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endParaRPr lang="sl-SI" sz="2400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marL="342900" indent="-342900" algn="l" eaLnBrk="1" hangingPunct="1">
              <a:buFont typeface="Arial" pitchFamily="34" charset="0"/>
              <a:buChar char="•"/>
            </a:pPr>
            <a:endParaRPr lang="sl-SI" sz="2400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endParaRPr lang="sl-SI" sz="2400" b="1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endParaRPr lang="sl-SI" sz="1800" b="1" u="sng" dirty="0" smtClean="0">
              <a:solidFill>
                <a:srgbClr val="333399"/>
              </a:solidFill>
              <a:latin typeface="Calibri" pitchFamily="34" charset="0"/>
            </a:endParaRPr>
          </a:p>
        </p:txBody>
      </p:sp>
      <p:pic>
        <p:nvPicPr>
          <p:cNvPr id="5" name="Picture 4" descr="vodoravni-brez-podlage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72004"/>
            <a:ext cx="1986566" cy="86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8269975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endParaRPr lang="en-GB" sz="4000" i="1" dirty="0" smtClean="0">
              <a:solidFill>
                <a:srgbClr val="333399"/>
              </a:solidFill>
              <a:latin typeface="Lucida Sans Unicode" pitchFamily="34" charset="0"/>
            </a:endParaRP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689198"/>
            <a:ext cx="8642350" cy="4836146"/>
          </a:xfrm>
        </p:spPr>
        <p:txBody>
          <a:bodyPr/>
          <a:lstStyle/>
          <a:p>
            <a:pPr eaLnBrk="1" hangingPunct="1"/>
            <a:r>
              <a:rPr lang="sl-SI" sz="2400" b="1" dirty="0" smtClean="0">
                <a:solidFill>
                  <a:srgbClr val="333399"/>
                </a:solidFill>
                <a:latin typeface="Calibri" pitchFamily="34" charset="0"/>
                <a:ea typeface="+mj-ea"/>
                <a:cs typeface="Calibri" pitchFamily="34" charset="0"/>
              </a:rPr>
              <a:t>Rezultati</a:t>
            </a:r>
            <a:endParaRPr lang="sl-SI" sz="2400" b="1" dirty="0" smtClean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endParaRPr lang="sl-SI" sz="2400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marL="342900" indent="-342900" algn="l" eaLnBrk="1" hangingPunct="1">
              <a:buFont typeface="Arial" pitchFamily="34" charset="0"/>
              <a:buChar char="•"/>
            </a:pPr>
            <a:r>
              <a:rPr lang="sl-SI" sz="2400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V</a:t>
            </a:r>
            <a:r>
              <a:rPr lang="sl-SI" sz="24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loženi dve poslanski pobudi (obe na področju zaposlovanja mladih)</a:t>
            </a:r>
          </a:p>
          <a:p>
            <a:pPr marL="342900" indent="-342900" algn="l" eaLnBrk="1" hangingPunct="1">
              <a:buFont typeface="Arial" pitchFamily="34" charset="0"/>
              <a:buChar char="•"/>
            </a:pPr>
            <a:r>
              <a:rPr lang="sl-SI" sz="240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rPr>
              <a:t>Ukrep aktivne politike zaposlovanja mladih – „Prvi izziv“</a:t>
            </a:r>
          </a:p>
          <a:p>
            <a:pPr marL="342900" indent="-342900" algn="l" eaLnBrk="1" hangingPunct="1">
              <a:buFont typeface="Arial" pitchFamily="34" charset="0"/>
              <a:buChar char="•"/>
            </a:pPr>
            <a:endParaRPr lang="sl-SI" sz="2400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endParaRPr lang="sl-SI" sz="2400" b="1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l" eaLnBrk="1" hangingPunct="1"/>
            <a:endParaRPr lang="sl-SI" sz="1800" b="1" u="sng" dirty="0" smtClean="0">
              <a:solidFill>
                <a:srgbClr val="333399"/>
              </a:solidFill>
              <a:latin typeface="Calibri" pitchFamily="34" charset="0"/>
            </a:endParaRPr>
          </a:p>
        </p:txBody>
      </p:sp>
      <p:pic>
        <p:nvPicPr>
          <p:cNvPr id="6" name="Picture 4" descr="vodoravni-brez-podlage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72004"/>
            <a:ext cx="1986566" cy="86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2175268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3103</TotalTime>
  <Words>795</Words>
  <Application>Microsoft Office PowerPoint</Application>
  <PresentationFormat>Diaprojekcija na zaslonu (4:3)</PresentationFormat>
  <Paragraphs>143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7</vt:i4>
      </vt:variant>
      <vt:variant>
        <vt:lpstr>Naslovi diapozitivov</vt:lpstr>
      </vt:variant>
      <vt:variant>
        <vt:i4>11</vt:i4>
      </vt:variant>
    </vt:vector>
  </HeadingPairs>
  <TitlesOfParts>
    <vt:vector size="18" baseType="lpstr">
      <vt:lpstr>Default Design</vt:lpstr>
      <vt:lpstr>Custom Design</vt:lpstr>
      <vt:lpstr>1_Custom Design</vt:lpstr>
      <vt:lpstr>2_Custom Design</vt:lpstr>
      <vt:lpstr>3_Custom Design</vt:lpstr>
      <vt:lpstr>4_Custom Design</vt:lpstr>
      <vt:lpstr>5_Custom Design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</vt:vector>
  </TitlesOfParts>
  <Company>MMS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Mladinski svet Slovenije  MSS  National youth council of Slovenia</dc:title>
  <dc:creator>janeztomsic</dc:creator>
  <cp:lastModifiedBy>Sara</cp:lastModifiedBy>
  <cp:revision>335</cp:revision>
  <dcterms:created xsi:type="dcterms:W3CDTF">2004-04-01T08:07:35Z</dcterms:created>
  <dcterms:modified xsi:type="dcterms:W3CDTF">2013-10-11T09:47:22Z</dcterms:modified>
</cp:coreProperties>
</file>